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0E0E015-5C64-46ED-8FDA-1DE5E35EF0E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312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050D37D-B83C-4139-81DD-CAADE8D0611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98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CD9B817-5729-47AF-B9F6-7FD507BBF5E8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76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5F6C469-2F12-4CEC-A243-18FC38BD5B47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91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4FE7646-72D9-4C72-8817-3B21ECD25C9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9014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B34775C-705F-4BD9-9FBD-9BC121ABB08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89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5CF1B55-750E-45AC-B6DF-782F5E35D2C7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336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7D504D8-DF37-4F42-8F44-0F97F6B4F33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10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97BD6FD-C365-46AB-989C-073C473187B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76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3DF7A39-A84B-4B0E-932B-3BFF3541937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039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1F450A7-6AB2-4485-8F7A-181FFDC0BA6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7636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084D030-6090-48C8-85A3-39BA5E09983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672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8BA778F-63AD-4233-97E3-06B8261CEA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5912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9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3365A90-464A-4E68-9F45-E41D0C6F780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4687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9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CD0582C-D251-4037-A6FB-4B8384A1607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929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0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F9C2F1D-3EFE-425E-BA6A-8A2C56FC0FE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296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431F9E-50CB-485B-B2BF-6DAF8EDD8F6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0123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0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A8B6E3D-20C7-4C2A-93E8-83B3C938442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0603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1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5AEF7-D3DB-4F91-BB51-30BC567CA01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5344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1BF2D61-0F7C-46A6-BAFE-2CE25A90E7D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8487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1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7783D91-7A93-4E2C-B175-E92B2557B5A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9144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1B5D471-B08C-439C-8345-BF09F13E22F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2684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AEE9365-F991-43F5-B9FB-EE733735F24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014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A725467-D5C0-4EB9-85C7-CDAD9E25C2C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930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3CEAD40-34C9-471B-B9A8-66C6AD7A7F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4119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2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74A9064-A03A-460B-91A9-835458C212C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706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C822907-DCA6-469F-82A1-070B7A3E6E05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398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5AB877C-FA4C-417A-9057-DEE74599DF88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335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226F0F0-8BEA-4CF2-AC33-14A8AD4D267C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918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5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D44246A-0762-45AA-9731-329C25C9DD85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03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C096940-37BD-442B-93DD-702FE60CA2DF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149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D6D709B-2164-4653-B2A5-1AE37E43FE35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44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C7A8F7E-AF52-4C26-A9F2-BEAB3F4D5CE2}" type="datetime">
              <a:rPr lang="ru-RU" sz="1800" b="0" strike="noStrike" spc="-1">
                <a:solidFill>
                  <a:srgbClr val="8B8B8B"/>
                </a:solidFill>
                <a:latin typeface="Calibri"/>
              </a:rPr>
              <a:t>07.05.2020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C9E5EA7-21E6-4E6B-8CE1-CB718529E28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96956A4-FAEA-4942-8996-48A3EFEC5A1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07.05.2020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1598D6D-46E7-46D3-97EC-33CF1DC9BAA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18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19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7" Target="../media/image9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7" Target="../media/image9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7" Target="../media/image23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9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7" Target="../media/image9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31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7" Target="../media/image9.pn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35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7" Target="../media/image9.pn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8.png" Type="http://schemas.openxmlformats.org/officeDocument/2006/relationships/image"/><Relationship Id="rId5" Target="../media/image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11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4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9"/>
          <p:cNvPicPr/>
          <p:nvPr/>
        </p:nvPicPr>
        <p:blipFill>
          <a:blip r:embed="rId3"/>
          <a:stretch/>
        </p:blipFill>
        <p:spPr>
          <a:xfrm>
            <a:off x="5422680" y="332640"/>
            <a:ext cx="3763080" cy="62985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0" y="3213000"/>
            <a:ext cx="5422320" cy="318492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Times New Roman"/>
              </a:rPr>
              <a:t>Герой Советского Союза,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Times New Roman"/>
              </a:rPr>
              <a:t>заслуженный деятель науки и техники РФ, академик Российской академии сельскохозяйственных наук, доктор сельскохозяйственных наук, профессор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-30240" y="5782320"/>
            <a:ext cx="9186120" cy="1099080"/>
          </a:xfrm>
          <a:custGeom>
            <a:avLst/>
            <a:gdLst/>
            <a:ahLst/>
            <a:cxnLst/>
            <a:rect l="l" t="t" r="r" b="b"/>
            <a:pathLst>
              <a:path w="9171046" h="3512188">
                <a:moveTo>
                  <a:pt x="2451" y="1257964"/>
                </a:moveTo>
                <a:cubicBezTo>
                  <a:pt x="2530" y="245240"/>
                  <a:pt x="-13521" y="-246866"/>
                  <a:pt x="40208" y="122222"/>
                </a:cubicBezTo>
                <a:cubicBezTo>
                  <a:pt x="93937" y="491310"/>
                  <a:pt x="748181" y="1889297"/>
                  <a:pt x="2066942" y="2411774"/>
                </a:cubicBezTo>
                <a:cubicBezTo>
                  <a:pt x="3385703" y="2934251"/>
                  <a:pt x="6768821" y="3259625"/>
                  <a:pt x="7952772" y="3257086"/>
                </a:cubicBezTo>
                <a:cubicBezTo>
                  <a:pt x="9136723" y="3254547"/>
                  <a:pt x="9138383" y="2268244"/>
                  <a:pt x="9170648" y="2396542"/>
                </a:cubicBezTo>
                <a:cubicBezTo>
                  <a:pt x="9171623" y="2721782"/>
                  <a:pt x="9171868" y="3217497"/>
                  <a:pt x="9158279" y="3395521"/>
                </a:cubicBezTo>
                <a:cubicBezTo>
                  <a:pt x="9144690" y="3573545"/>
                  <a:pt x="9127313" y="3464686"/>
                  <a:pt x="9089114" y="3464686"/>
                </a:cubicBezTo>
                <a:lnTo>
                  <a:pt x="24301" y="3512188"/>
                </a:lnTo>
                <a:cubicBezTo>
                  <a:pt x="-13898" y="3512188"/>
                  <a:pt x="5044" y="2818904"/>
                  <a:pt x="2451" y="125796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 flipV="1">
            <a:off x="-18720" y="-11160"/>
            <a:ext cx="9204840" cy="1464120"/>
          </a:xfrm>
          <a:custGeom>
            <a:avLst/>
            <a:gdLst/>
            <a:ahLst/>
            <a:cxnLst/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Рисунок 5"/>
          <p:cNvPicPr/>
          <p:nvPr/>
        </p:nvPicPr>
        <p:blipFill>
          <a:blip r:embed="rId4"/>
          <a:stretch/>
        </p:blipFill>
        <p:spPr>
          <a:xfrm>
            <a:off x="3166920" y="116640"/>
            <a:ext cx="2196720" cy="35856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3112920" cy="177804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11"/>
          <p:cNvPicPr/>
          <p:nvPr/>
        </p:nvPicPr>
        <p:blipFill>
          <a:blip r:embed="rId6"/>
          <a:stretch/>
        </p:blipFill>
        <p:spPr>
          <a:xfrm rot="14191200">
            <a:off x="6717960" y="38880"/>
            <a:ext cx="2802240" cy="147096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10"/>
          <p:cNvPicPr/>
          <p:nvPr/>
        </p:nvPicPr>
        <p:blipFill>
          <a:blip r:embed="rId7"/>
          <a:stretch/>
        </p:blipFill>
        <p:spPr>
          <a:xfrm rot="3041400">
            <a:off x="-279360" y="5782680"/>
            <a:ext cx="2103120" cy="1104120"/>
          </a:xfrm>
          <a:prstGeom prst="rect">
            <a:avLst/>
          </a:prstGeom>
          <a:ln>
            <a:noFill/>
          </a:ln>
        </p:spPr>
      </p:pic>
      <p:sp>
        <p:nvSpPr>
          <p:cNvPr id="96" name="CustomShape 4"/>
          <p:cNvSpPr/>
          <p:nvPr/>
        </p:nvSpPr>
        <p:spPr>
          <a:xfrm>
            <a:off x="-186480" y="1420200"/>
            <a:ext cx="584316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i="1" strike="noStrike" spc="-1">
                <a:solidFill>
                  <a:srgbClr val="C00000"/>
                </a:solidFill>
                <a:latin typeface="Calibri"/>
              </a:rPr>
              <a:t>Рунов Борис Александрович</a:t>
            </a: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6120" y="0"/>
            <a:ext cx="91573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Это произошло 1 мая. Саперы были в приподнятом настроении по случаю первомайского праздника и ожидания скорой Победы. Бои шли уже в Берлине. И тут взвод Рунова подняли по тревоге, придали два танка и бросили навстречу вырвавшимся из окружения фашистам. С оружием, во главе с офицерами они выходили из леса, шли напролом. Рунов оставил оба танка у крайних домов поселка, развернул взвод в цепь и повел навстречу немцам. Бойцы взвода растянулись в лесу, лейтенант вышел на опушку и лицом к лицу встретился с немцами. Их оказалось гораздо больше, чем ожидали.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До наших танков было метров триста, но их не было видно из-за деревьев, с ними не было связи. Рунов приказал бойцам не стрелять, вернуться к танкам и привести их на опушку. Сам же остался один лицом к лицу с группой вражеских солдат.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Немцы окружили Рунова, офицер направил на него парабеллум. Рунов выхватил из кармана ручную гранату и крикнул по-немецки: «Бросайте оружие! Сдавайтесь! За мной – танки. Сопротивление бесполезно, вы будете уничтожены!»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Немецкий офицер не выстрелил. А среди его солдат раздались крики. Другой немецкий офицер сказал: «Уберите парабеллум, майор. Солдаты не хотят умирать. А вы, лейтенант, уберите гранату». Солдаты противника сдались.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8"/>
          <p:cNvPicPr/>
          <p:nvPr/>
        </p:nvPicPr>
        <p:blipFill>
          <a:blip r:embed="rId4"/>
          <a:stretch/>
        </p:blipFill>
        <p:spPr>
          <a:xfrm>
            <a:off x="37800" y="-2376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2"/>
          <p:cNvPicPr/>
          <p:nvPr/>
        </p:nvPicPr>
        <p:blipFill>
          <a:blip r:embed="rId3"/>
          <a:stretch/>
        </p:blipFill>
        <p:spPr>
          <a:xfrm>
            <a:off x="5645880" y="0"/>
            <a:ext cx="3499200" cy="685764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6120" y="0"/>
            <a:ext cx="563940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«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Через некоторое время около сотни немецких солдат пошли вперед, к выходу в поле, на советские танки. Я знал, что стоит им только выйти из леса, как танки откроют огонь, и принял решение остановить их на выходе из леса.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В этот момент наши танки открыли огонь. Недалеко разорвался снаряд, а я бросился в кювет и по нему быстро пополз к своим. Когда до наших танков оставалось немногим больше сотни метров, я вытащил платок и стал им махать, чтобы в меня не стреляли. Меня заметили и, собрав все силы, я бросился вперед. Радость встречи трудно описать. Мои солдаты уже и не думали, что я останусь живым. Вскочив на танк, мы двинулись туда, где была основная масса немцев. Немцы, а их было около 700, сдались».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За успешную операцию и взятие в плен большой группы немцев, которые, как потом выяснилось, выходили прямиком к штабу 4-й танковой армии, лейтенанту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Рунову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25 июня 1945 года было присвоено звание Героя Советского Союза с вручением ордена Ленина № 41668 и медали «Золотая Звезда» № 7866). Тогда ему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</a:rPr>
              <a:t>только исполнилось </a:t>
            </a:r>
            <a:r>
              <a:rPr lang="ru-RU" sz="1800" b="1" strike="noStrike" spc="-1" smtClean="0">
                <a:solidFill>
                  <a:srgbClr val="000000"/>
                </a:solidFill>
                <a:latin typeface="Calibri"/>
              </a:rPr>
              <a:t>20 лет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120" y="0"/>
            <a:ext cx="91573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7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8"/>
          <p:cNvPicPr/>
          <p:nvPr/>
        </p:nvPicPr>
        <p:blipFill>
          <a:blip r:embed="rId4"/>
          <a:stretch/>
        </p:blipFill>
        <p:spPr>
          <a:xfrm>
            <a:off x="37800" y="-2376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2"/>
          <p:cNvPicPr/>
          <p:nvPr/>
        </p:nvPicPr>
        <p:blipFill>
          <a:blip r:embed="rId7"/>
          <a:stretch/>
        </p:blipFill>
        <p:spPr>
          <a:xfrm>
            <a:off x="23760" y="1080360"/>
            <a:ext cx="9096120" cy="515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2960" y="-23760"/>
            <a:ext cx="91573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8"/>
          <p:cNvPicPr/>
          <p:nvPr/>
        </p:nvPicPr>
        <p:blipFill>
          <a:blip r:embed="rId4"/>
          <a:stretch/>
        </p:blipFill>
        <p:spPr>
          <a:xfrm>
            <a:off x="37800" y="-2376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1"/>
          <p:cNvPicPr/>
          <p:nvPr/>
        </p:nvPicPr>
        <p:blipFill>
          <a:blip r:embed="rId7"/>
          <a:stretch/>
        </p:blipFill>
        <p:spPr>
          <a:xfrm>
            <a:off x="433080" y="943920"/>
            <a:ext cx="8640720" cy="537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"/>
          <p:cNvPicPr/>
          <p:nvPr/>
        </p:nvPicPr>
        <p:blipFill>
          <a:blip r:embed="rId3"/>
          <a:stretch/>
        </p:blipFill>
        <p:spPr>
          <a:xfrm>
            <a:off x="5076000" y="0"/>
            <a:ext cx="4082040" cy="685764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6120" y="0"/>
            <a:ext cx="50695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После аспирантуры – работа до 1960 года в институте ассистентом и доцентом. По окончании стажировки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Айовском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университете (1960–1961) и возвращении из США его рекомендовали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</a:rPr>
              <a:t>Тимирязевскую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 сельскохозяйственную академию на должность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alibri"/>
              </a:rPr>
              <a:t>проректора.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8"/>
          <p:cNvPicPr/>
          <p:nvPr/>
        </p:nvPicPr>
        <p:blipFill>
          <a:blip r:embed="rId5"/>
          <a:stretch/>
        </p:blipFill>
        <p:spPr>
          <a:xfrm>
            <a:off x="37800" y="-2376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1"/>
          <p:cNvPicPr/>
          <p:nvPr/>
        </p:nvPicPr>
        <p:blipFill>
          <a:blip r:embed="rId3"/>
          <a:stretch/>
        </p:blipFill>
        <p:spPr>
          <a:xfrm>
            <a:off x="4858920" y="0"/>
            <a:ext cx="4290480" cy="685764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4320" y="25200"/>
            <a:ext cx="485424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Затем Б.А. Рунов работал заведующим сектором сельскохозяйственного отдела ЦК КПСС, советником Посольства СССР в Канаде. В 1970 году его назначили на должность заместителя министра сельского хозяйства СССР. Здесь он проработал 15 лет до дня ликвидации министерства в 1985 году. В 1972 году он окончил Высшую школу управления при Совете Министров СССР, в 1973 году стал доктором сельскохозяйственных наук, в 1975 году – профессором, в 1988 году – академиком Россельхозакадемии.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2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03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04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05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4"/>
          <p:cNvPicPr/>
          <p:nvPr/>
        </p:nvPicPr>
        <p:blipFill>
          <a:blip r:embed="rId3"/>
          <a:stretch/>
        </p:blipFill>
        <p:spPr>
          <a:xfrm>
            <a:off x="4788000" y="0"/>
            <a:ext cx="4355640" cy="382356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-4680" y="69120"/>
            <a:ext cx="4792320" cy="678852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С 1985 по 1995 год он работал на ответственных должностях в Госагропроме СССР и ВАСХНИЛ, был академиком-секретарем, начальником отдела внедрения науки и передового опыта Российской академии сельскохозяйственных наук, главным научным сотрудником Центральной научной сельскохозяйственной библиотеки Россельхозакадемии, профессором Московского государственного агроинженерного университета имени В.П. Горячкина.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0" name="Рисунок 8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11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2"/>
          <p:cNvPicPr/>
          <p:nvPr/>
        </p:nvPicPr>
        <p:blipFill>
          <a:blip r:embed="rId7"/>
          <a:stretch/>
        </p:blipFill>
        <p:spPr>
          <a:xfrm>
            <a:off x="4775040" y="3789000"/>
            <a:ext cx="4368600" cy="299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1"/>
          <p:cNvPicPr/>
          <p:nvPr/>
        </p:nvPicPr>
        <p:blipFill>
          <a:blip r:embed="rId3"/>
          <a:stretch/>
        </p:blipFill>
        <p:spPr>
          <a:xfrm>
            <a:off x="5725440" y="-27360"/>
            <a:ext cx="3418200" cy="688500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-4680" y="0"/>
            <a:ext cx="57283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Борис Александрович Рунов – автор и соавтор более трехсот научных статей, трудов, книг и брошюр по проблемам механизации и автоматизации в Агропромышленном комплексе (АПК), по управлению в АПК, рациональному использованию природных ресурсов, проектированию и организации информационно-консультационных служб в АПК, в том числе 4 монографий, одна из которых – «Промышленный откорм скота в США и Канаде» (1975) опубликована в семи зарубежных странах.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Он также издал труды «Основы технологий точного земледелия зарубежный и отечественный опыт» (в соавт. с Н. Пильниковой, М., Росинформагротех, 2010),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«Аграрная политика стран мира: учебное пособие» (в соавт. с Корольковым А.Ф., Приемко В.В, М., ФГОУ ВПО РГАУ — МСХА, 2008),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«Технологии точного земледелия и сохранение окружающей среды» («Сельскохозяйственные машины и технологии», № 4, М., 2009).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 В 1996 году вышла его новая книга – «Вспоминая прошлое, думаю о будущем (Записки нетипичного чиновника)» (М., Росинформагротех). Потом она дважды переиздавалась, последний раз – в 2003 году.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7" name="Рисунок 10"/>
          <p:cNvPicPr/>
          <p:nvPr/>
        </p:nvPicPr>
        <p:blipFill>
          <a:blip r:embed="rId4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Рисунок 1"/>
          <p:cNvPicPr/>
          <p:nvPr/>
        </p:nvPicPr>
        <p:blipFill>
          <a:blip r:embed="rId3"/>
          <a:stretch/>
        </p:blipFill>
        <p:spPr>
          <a:xfrm>
            <a:off x="5524200" y="10800"/>
            <a:ext cx="3619440" cy="684684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-4680" y="-171360"/>
            <a:ext cx="552816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Б.А. Рунов – академик Российской сельскохозяйственной академии (1988), член международных обществ сельскохозяйственных инженеров и сельскохозяйственных экономистов, член Ученых советов института, университета и научной библиотеки, член редколлегий двух журналов, член бюро правления Московского клуба Героев.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21 июня 1995 года он отмечен званием «Заслуженный деятель науки и техники Российской Федерации»; 22 июля 2010 года – почетной грамотой Президента Российской Федерации – «за достигнутые трудовые успехи и многолетнюю добросовестную работу». 26 мая 2005 года получил орден «За заслуги перед Отечеством» IV степени – «за большой личный вклад в развитие сельскохозяйственной науки, многолетнюю добросовестную работу и активное участие в ветеранском движении».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25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0" y="9900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9" name="Рисунок 5_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30" name="Рисунок 8_5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31" name="Рисунок 11_5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32" name="Рисунок 10_5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33" name="Рисунок 232"/>
          <p:cNvPicPr/>
          <p:nvPr/>
        </p:nvPicPr>
        <p:blipFill>
          <a:blip r:embed="rId7"/>
          <a:stretch/>
        </p:blipFill>
        <p:spPr>
          <a:xfrm>
            <a:off x="3805560" y="504000"/>
            <a:ext cx="4762440" cy="6164280"/>
          </a:xfrm>
          <a:prstGeom prst="rect">
            <a:avLst/>
          </a:prstGeom>
          <a:ln>
            <a:noFill/>
          </a:ln>
        </p:spPr>
      </p:pic>
      <p:sp>
        <p:nvSpPr>
          <p:cNvPr id="234" name="TextShape 4"/>
          <p:cNvSpPr txBox="1"/>
          <p:nvPr/>
        </p:nvSpPr>
        <p:spPr>
          <a:xfrm>
            <a:off x="66780" y="904653"/>
            <a:ext cx="3672000" cy="55782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700" b="1" strike="noStrike" spc="-1" dirty="0">
                <a:latin typeface="Arial"/>
              </a:rPr>
              <a:t>Познакомились мы с Б.А. </a:t>
            </a:r>
            <a:r>
              <a:rPr lang="ru-RU" sz="1700" b="1" strike="noStrike" spc="-1" dirty="0" err="1">
                <a:latin typeface="Arial"/>
              </a:rPr>
              <a:t>Руновым</a:t>
            </a:r>
            <a:r>
              <a:rPr lang="ru-RU" sz="1700" b="1" strike="noStrike" spc="-1" dirty="0">
                <a:latin typeface="Arial"/>
              </a:rPr>
              <a:t> в </a:t>
            </a:r>
            <a:r>
              <a:rPr lang="ru-RU" sz="1700" b="1" strike="noStrike" spc="-1" dirty="0" smtClean="0">
                <a:latin typeface="Arial"/>
              </a:rPr>
              <a:t>начале </a:t>
            </a:r>
            <a:r>
              <a:rPr lang="ru-RU" sz="1700" b="1" strike="noStrike" spc="-1" dirty="0">
                <a:latin typeface="Arial"/>
              </a:rPr>
              <a:t>90-х годов прошлого столетия. На тот момент он был </a:t>
            </a:r>
            <a:r>
              <a:rPr lang="ru-RU" sz="1700" b="1" strike="noStrike" spc="-1" dirty="0" smtClean="0">
                <a:latin typeface="Arial"/>
              </a:rPr>
              <a:t>подвижником воссоздания консультационной </a:t>
            </a:r>
            <a:r>
              <a:rPr lang="ru-RU" sz="1700" b="1" strike="noStrike" spc="-1" dirty="0">
                <a:latin typeface="Arial"/>
              </a:rPr>
              <a:t>службы в АПК России, </a:t>
            </a:r>
            <a:r>
              <a:rPr lang="ru-RU" sz="1700" b="1" strike="noStrike" spc="-1" dirty="0" smtClean="0">
                <a:latin typeface="Arial"/>
              </a:rPr>
              <a:t>членом Совета </a:t>
            </a:r>
            <a:r>
              <a:rPr lang="ru-RU" sz="1700" b="1" strike="noStrike" spc="-1" dirty="0">
                <a:latin typeface="Arial"/>
              </a:rPr>
              <a:t>ИКС России и </a:t>
            </a:r>
            <a:r>
              <a:rPr lang="ru-RU" sz="1700" b="1" strike="noStrike" spc="-1" dirty="0" smtClean="0">
                <a:latin typeface="Arial"/>
              </a:rPr>
              <a:t>проводником идеи развития ИКС на всей территории новой России.</a:t>
            </a:r>
            <a:endParaRPr lang="ru-RU" sz="1700" b="1" strike="noStrike" spc="-1" dirty="0">
              <a:latin typeface="Arial"/>
            </a:endParaRPr>
          </a:p>
          <a:p>
            <a:r>
              <a:rPr lang="ru-RU" sz="1700" b="1" strike="noStrike" spc="-1" dirty="0" smtClean="0">
                <a:latin typeface="Arial"/>
              </a:rPr>
              <a:t>Понимая исключительную важность продвижения консультационного направления, в 2000 году он возвращается в </a:t>
            </a:r>
            <a:r>
              <a:rPr lang="ru-RU" sz="1700" b="1" strike="noStrike" spc="-1" dirty="0" err="1" smtClean="0">
                <a:latin typeface="Arial"/>
              </a:rPr>
              <a:t>Тимирязевку</a:t>
            </a:r>
            <a:r>
              <a:rPr lang="ru-RU" sz="1700" b="1" strike="noStrike" spc="-1" dirty="0" smtClean="0">
                <a:latin typeface="Arial"/>
              </a:rPr>
              <a:t> профессором </a:t>
            </a:r>
            <a:r>
              <a:rPr lang="ru-RU" sz="1700" b="1" strike="noStrike" spc="-1" dirty="0">
                <a:latin typeface="Arial"/>
              </a:rPr>
              <a:t>кафедры </a:t>
            </a:r>
            <a:r>
              <a:rPr lang="ru-RU" sz="1700" b="1" strike="noStrike" spc="-1" dirty="0" smtClean="0">
                <a:latin typeface="Arial"/>
              </a:rPr>
              <a:t>информационно-консультационных технологий (ИКТ) </a:t>
            </a:r>
            <a:r>
              <a:rPr lang="ru-RU" sz="1700" b="1" strike="noStrike" spc="-1" dirty="0">
                <a:latin typeface="Arial"/>
              </a:rPr>
              <a:t>в АПК (впоследствии </a:t>
            </a:r>
            <a:r>
              <a:rPr lang="ru-RU" sz="1700" b="1" strike="noStrike" spc="-1" dirty="0" smtClean="0">
                <a:latin typeface="Arial"/>
              </a:rPr>
              <a:t>трансформировавшуюся </a:t>
            </a:r>
            <a:r>
              <a:rPr lang="ru-RU" sz="1700" b="1" strike="noStrike" spc="-1" dirty="0">
                <a:latin typeface="Arial"/>
              </a:rPr>
              <a:t>в </a:t>
            </a:r>
            <a:r>
              <a:rPr lang="ru-RU" sz="1700" b="1" strike="noStrike" spc="-1" dirty="0" smtClean="0">
                <a:latin typeface="Arial"/>
              </a:rPr>
              <a:t>кафедру управления)</a:t>
            </a:r>
            <a:endParaRPr lang="ru-RU" sz="17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Родился 24 мая 1925 года в поселке Жуковка Московской области. Отец – Рунов Александр Григорьевич (1899–1953). Мать – Рунова Любовь Александровна (1900–1963). Супруга – Рунова Лидия Михайловна (1923 г. рожд.). Сыновья: Валерий Борисович Рунов, Игорь Борисович Рунов. Дочь – Ольга Борисовна.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В семье Руновых было еще четверо детей, Борис был самым старшим; он с детства был приучен к делу. «Моя мать не могла меня видеть без дела — сразу находила мне работу по дому. А ее хватало – это и огород, уход за животными и курами, заготовка дров, поход за грибами, заготовка на зиму различных солений», – вспоминал он.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В школьные годы он научился у деда сапожному ремеслу: ремонтировал обувь не только для семьи, но и для жителей поселка, зарабатывал на хлеб.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0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8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1320" y="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8" name="Рисунок 5_2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39" name="Рисунок 8_2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40" name="Рисунок 11_2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41" name="Рисунок 10_2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42" name="Рисунок 241"/>
          <p:cNvPicPr/>
          <p:nvPr/>
        </p:nvPicPr>
        <p:blipFill>
          <a:blip r:embed="rId7"/>
          <a:stretch/>
        </p:blipFill>
        <p:spPr>
          <a:xfrm>
            <a:off x="936000" y="792000"/>
            <a:ext cx="7715880" cy="5146200"/>
          </a:xfrm>
          <a:prstGeom prst="rect">
            <a:avLst/>
          </a:prstGeom>
          <a:ln>
            <a:noFill/>
          </a:ln>
        </p:spPr>
      </p:pic>
      <p:sp>
        <p:nvSpPr>
          <p:cNvPr id="243" name="TextShape 4"/>
          <p:cNvSpPr txBox="1"/>
          <p:nvPr/>
        </p:nvSpPr>
        <p:spPr>
          <a:xfrm>
            <a:off x="1080000" y="5878827"/>
            <a:ext cx="7920000" cy="9791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strike="noStrike" spc="-1" dirty="0">
                <a:latin typeface="Arial"/>
              </a:rPr>
              <a:t>Прекрасный лектор, любимец студентов. Читал </a:t>
            </a:r>
            <a:r>
              <a:rPr lang="ru-RU" sz="1800" b="1" strike="noStrike" spc="-1" dirty="0" smtClean="0">
                <a:latin typeface="Arial"/>
              </a:rPr>
              <a:t>курс </a:t>
            </a:r>
            <a:r>
              <a:rPr lang="ru-RU" sz="1800" b="1" strike="noStrike" spc="-1" dirty="0">
                <a:latin typeface="Arial"/>
              </a:rPr>
              <a:t>«Аграрная политика». </a:t>
            </a:r>
            <a:r>
              <a:rPr lang="ru-RU" sz="1800" b="1" strike="noStrike" spc="-1" dirty="0" smtClean="0">
                <a:latin typeface="Arial"/>
              </a:rPr>
              <a:t>Никогда не </a:t>
            </a:r>
            <a:r>
              <a:rPr lang="ru-RU" sz="1800" b="1" strike="noStrike" spc="-1" dirty="0">
                <a:latin typeface="Arial"/>
              </a:rPr>
              <a:t>обходился без </a:t>
            </a:r>
            <a:r>
              <a:rPr lang="ru-RU" sz="1800" b="1" strike="noStrike" spc="-1" dirty="0" smtClean="0">
                <a:latin typeface="Arial"/>
              </a:rPr>
              <a:t>современных технологий обучения </a:t>
            </a:r>
            <a:endParaRPr lang="ru-RU" sz="18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7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48" name="Рисунок 8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49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50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51" name="Рисунок 250"/>
          <p:cNvPicPr/>
          <p:nvPr/>
        </p:nvPicPr>
        <p:blipFill>
          <a:blip r:embed="rId7"/>
          <a:stretch/>
        </p:blipFill>
        <p:spPr>
          <a:xfrm>
            <a:off x="792000" y="904680"/>
            <a:ext cx="8045640" cy="5359320"/>
          </a:xfrm>
          <a:prstGeom prst="rect">
            <a:avLst/>
          </a:prstGeom>
          <a:ln>
            <a:noFill/>
          </a:ln>
        </p:spPr>
      </p:pic>
      <p:sp>
        <p:nvSpPr>
          <p:cNvPr id="252" name="TextShape 4"/>
          <p:cNvSpPr txBox="1"/>
          <p:nvPr/>
        </p:nvSpPr>
        <p:spPr>
          <a:xfrm>
            <a:off x="2160000" y="6336000"/>
            <a:ext cx="7920000" cy="74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strike="noStrike" spc="-1">
                <a:latin typeface="Arial"/>
              </a:rPr>
              <a:t>Почетный доктор РГАУ-МСХА им. К.А. Тимирязева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6" name="Рисунок 5_3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57" name="Рисунок 8_3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58" name="Рисунок 11_3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59" name="Рисунок 10_3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60" name="Рисунок 259"/>
          <p:cNvPicPr/>
          <p:nvPr/>
        </p:nvPicPr>
        <p:blipFill>
          <a:blip r:embed="rId7"/>
          <a:stretch/>
        </p:blipFill>
        <p:spPr>
          <a:xfrm>
            <a:off x="1213560" y="648000"/>
            <a:ext cx="7498440" cy="4998960"/>
          </a:xfrm>
          <a:prstGeom prst="rect">
            <a:avLst/>
          </a:prstGeom>
          <a:ln>
            <a:noFill/>
          </a:ln>
        </p:spPr>
      </p:pic>
      <p:sp>
        <p:nvSpPr>
          <p:cNvPr id="261" name="TextShape 4"/>
          <p:cNvSpPr txBox="1"/>
          <p:nvPr/>
        </p:nvSpPr>
        <p:spPr>
          <a:xfrm>
            <a:off x="1296000" y="5861160"/>
            <a:ext cx="7416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200" b="1" strike="noStrike" spc="-1" dirty="0">
                <a:latin typeface="Arial"/>
              </a:rPr>
              <a:t>Председатель Совета ветеранов Минсельхоза </a:t>
            </a:r>
            <a:r>
              <a:rPr lang="ru-RU" sz="2200" b="1" strike="noStrike" spc="-1" dirty="0" smtClean="0">
                <a:latin typeface="Arial"/>
              </a:rPr>
              <a:t>России...</a:t>
            </a:r>
            <a:endParaRPr lang="ru-RU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5_0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8_0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67" name="Рисунок 11_0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68" name="Рисунок 10_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69" name="Рисунок 268"/>
          <p:cNvPicPr/>
          <p:nvPr/>
        </p:nvPicPr>
        <p:blipFill>
          <a:blip r:embed="rId7"/>
          <a:stretch/>
        </p:blipFill>
        <p:spPr>
          <a:xfrm>
            <a:off x="757080" y="1033200"/>
            <a:ext cx="7619760" cy="4771800"/>
          </a:xfrm>
          <a:prstGeom prst="rect">
            <a:avLst/>
          </a:prstGeom>
          <a:ln>
            <a:noFill/>
          </a:ln>
        </p:spPr>
      </p:pic>
      <p:sp>
        <p:nvSpPr>
          <p:cNvPr id="270" name="TextShape 4"/>
          <p:cNvSpPr txBox="1"/>
          <p:nvPr/>
        </p:nvSpPr>
        <p:spPr>
          <a:xfrm>
            <a:off x="1406160" y="5876640"/>
            <a:ext cx="777600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600" b="1" strike="noStrike" spc="-1">
                <a:latin typeface="Arial"/>
              </a:rPr>
              <a:t>Неизменный участник Парада Победы...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4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75" name="Рисунок 8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76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78" name="Рисунок 1"/>
          <p:cNvPicPr/>
          <p:nvPr/>
        </p:nvPicPr>
        <p:blipFill>
          <a:blip r:embed="rId7"/>
          <a:stretch/>
        </p:blipFill>
        <p:spPr>
          <a:xfrm>
            <a:off x="1127520" y="905040"/>
            <a:ext cx="7288200" cy="4785480"/>
          </a:xfrm>
          <a:prstGeom prst="rect">
            <a:avLst/>
          </a:prstGeom>
          <a:ln>
            <a:noFill/>
          </a:ln>
        </p:spPr>
      </p:pic>
      <p:sp>
        <p:nvSpPr>
          <p:cNvPr id="279" name="TextShape 4"/>
          <p:cNvSpPr txBox="1"/>
          <p:nvPr/>
        </p:nvSpPr>
        <p:spPr>
          <a:xfrm>
            <a:off x="936000" y="5760000"/>
            <a:ext cx="8064000" cy="7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strike="noStrike" spc="-1" dirty="0">
                <a:latin typeface="Arial"/>
              </a:rPr>
              <a:t>Участник факельной </a:t>
            </a:r>
            <a:r>
              <a:rPr lang="ru-RU" sz="1800" b="1" strike="noStrike" spc="-1" dirty="0" smtClean="0">
                <a:latin typeface="Arial"/>
              </a:rPr>
              <a:t>эстафеты ОЛИМПИЙСКИИХ ИГР 2014</a:t>
            </a:r>
            <a:endParaRPr lang="ru-RU" sz="18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3" name="Рисунок 5_1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84" name="Рисунок 8_1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85" name="Рисунок 11_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86" name="Рисунок 10_1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87" name="Рисунок 286"/>
          <p:cNvPicPr/>
          <p:nvPr/>
        </p:nvPicPr>
        <p:blipFill>
          <a:blip r:embed="rId7"/>
          <a:stretch/>
        </p:blipFill>
        <p:spPr>
          <a:xfrm>
            <a:off x="1368000" y="1019880"/>
            <a:ext cx="6840000" cy="5130000"/>
          </a:xfrm>
          <a:prstGeom prst="rect">
            <a:avLst/>
          </a:prstGeom>
          <a:ln>
            <a:noFill/>
          </a:ln>
        </p:spPr>
      </p:pic>
      <p:sp>
        <p:nvSpPr>
          <p:cNvPr id="288" name="TextShape 4"/>
          <p:cNvSpPr txBox="1"/>
          <p:nvPr/>
        </p:nvSpPr>
        <p:spPr>
          <a:xfrm>
            <a:off x="1838160" y="6265800"/>
            <a:ext cx="716184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400" b="1" strike="noStrike" spc="-1">
                <a:latin typeface="Arial"/>
              </a:rPr>
              <a:t>Покоритель Северного Полюса...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1320" y="-11700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2" name="Рисунок 5_4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293" name="Рисунок 8_4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294" name="Рисунок 11_4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295" name="Рисунок 10_4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296" name="Рисунок 295"/>
          <p:cNvPicPr/>
          <p:nvPr/>
        </p:nvPicPr>
        <p:blipFill>
          <a:blip r:embed="rId7"/>
          <a:stretch/>
        </p:blipFill>
        <p:spPr>
          <a:xfrm>
            <a:off x="1152000" y="936000"/>
            <a:ext cx="7670160" cy="5115600"/>
          </a:xfrm>
          <a:prstGeom prst="rect">
            <a:avLst/>
          </a:prstGeom>
          <a:ln>
            <a:noFill/>
          </a:ln>
        </p:spPr>
      </p:pic>
      <p:sp>
        <p:nvSpPr>
          <p:cNvPr id="297" name="TextShape 4"/>
          <p:cNvSpPr txBox="1"/>
          <p:nvPr/>
        </p:nvSpPr>
        <p:spPr>
          <a:xfrm>
            <a:off x="1009935" y="6121800"/>
            <a:ext cx="9286066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400" b="1" strike="noStrike" spc="-1" dirty="0" smtClean="0">
                <a:latin typeface="Arial"/>
              </a:rPr>
              <a:t>Автор многочисленных трудов (с младшим поколением)…</a:t>
            </a:r>
            <a:endParaRPr lang="ru-RU" sz="24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Рисунок 1"/>
          <p:cNvPicPr/>
          <p:nvPr/>
        </p:nvPicPr>
        <p:blipFill>
          <a:blip r:embed="rId3"/>
          <a:stretch/>
        </p:blipFill>
        <p:spPr>
          <a:xfrm>
            <a:off x="0" y="25920"/>
            <a:ext cx="9143640" cy="498672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-4680" y="5013000"/>
            <a:ext cx="9148320" cy="1844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На протяжении многих лет Борис Александрович увлекался фотографией, за эти годы состоялось несколько персональных выставок его фоторабот. Он любил также спорт (коньки, теннис), путешествия, художественную литературу. В последнее время у него появилось новое хобби – Интернет.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2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303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305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9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310" name="Рисунок 8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311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312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313" name="Рисунок 1"/>
          <p:cNvPicPr/>
          <p:nvPr/>
        </p:nvPicPr>
        <p:blipFill>
          <a:blip r:embed="rId7"/>
          <a:stretch/>
        </p:blipFill>
        <p:spPr>
          <a:xfrm>
            <a:off x="395640" y="1035000"/>
            <a:ext cx="8352720" cy="497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Рисунок 1"/>
          <p:cNvPicPr/>
          <p:nvPr/>
        </p:nvPicPr>
        <p:blipFill>
          <a:blip r:embed="rId3"/>
          <a:stretch/>
        </p:blipFill>
        <p:spPr>
          <a:xfrm>
            <a:off x="4930920" y="0"/>
            <a:ext cx="4212720" cy="681300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-4680" y="-23760"/>
            <a:ext cx="4936320" cy="68814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Герой Советского Союза Борис Александрович Рунов награжден орденами «За заслуги перед Отечеством» IV степени, Ленина, Трудового Красного Знамени, Отечественной войны I степени, двумя орденами Красной Звезды, медалями «За отвагу», «За взятие Берлина», «За освобождение Праги», медалью Жукова, другими медалями и прочими наградами. Ему присвоены почетные звания «Заслуженный деятель науки и техники РФ» и «Почетный солдат Советской Армии». Отмечен почетной грамотой Президента Российской Федерации.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8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319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320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321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2"/>
          <p:cNvPicPr/>
          <p:nvPr/>
        </p:nvPicPr>
        <p:blipFill>
          <a:blip r:embed="rId3"/>
          <a:stretch/>
        </p:blipFill>
        <p:spPr>
          <a:xfrm>
            <a:off x="4922280" y="105480"/>
            <a:ext cx="4221360" cy="675216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-4680" y="0"/>
            <a:ext cx="4926600" cy="704736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Отец работал в ногинском горфинотделе. Накануне Великой Отечественной войны его выбрали председателем отстающего колхоза в соседней деревне. Когда началась война, отец отказался от брони и добровольцем ушел на фронт. 16-летний Борис остался в семье за старшего, пошел работать на военный завод. Вдвоем с напарником таскали 100-килограммовые ящики со снарядами. Целый год работал по 12 часов в день, затем устроился в «Мосэнерго» монтером на воздушных линиях. Приходилось много лазить по столбам, научился не бояться высоты, что впоследствии ему пригодилось.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Рисунок 5"/>
          <p:cNvPicPr/>
          <p:nvPr/>
        </p:nvPicPr>
        <p:blipFill>
          <a:blip r:embed="rId4"/>
          <a:stretch/>
        </p:blipFill>
        <p:spPr>
          <a:xfrm>
            <a:off x="1796760" y="10548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5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326" name="Рисунок 8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329" name="Мультимедиа в Интернете 1"/>
          <p:cNvPicPr/>
          <p:nvPr/>
        </p:nvPicPr>
        <p:blipFill>
          <a:blip r:embed="rId7"/>
          <a:stretch/>
        </p:blipFill>
        <p:spPr>
          <a:xfrm>
            <a:off x="1115640" y="900000"/>
            <a:ext cx="7416360" cy="545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329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-4680" y="-171360"/>
            <a:ext cx="9184680" cy="7029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3" name="Рисунок 5_6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334" name="Рисунок 8_6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335" name="Рисунок 11_6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336" name="Рисунок 10_6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6120" y="0"/>
            <a:ext cx="47473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В 1943 году Бориса призвали в армию. Его направили в Московское военно-инженерное училище, расположенное в Болшеве. Училище научило многому, Борис усвоил главную заповедь: сапер ошибается только один раз в жизни.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D0D0D"/>
                </a:solidFill>
                <a:latin typeface="Calibri"/>
              </a:rPr>
              <a:t>Потом в боевых условиях он не раз попадал в такие условия, когда жизнь висела на волоске, и всегда выручали отличная выучка, точный расчет и выдержка, умение до мельчайших тонкостей разбираться не только в наших минах, но и в немецких.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5" name="Рисунок 5"/>
          <p:cNvPicPr/>
          <p:nvPr/>
        </p:nvPicPr>
        <p:blipFill>
          <a:blip r:embed="rId3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8"/>
          <p:cNvPicPr/>
          <p:nvPr/>
        </p:nvPicPr>
        <p:blipFill>
          <a:blip r:embed="rId4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"/>
          <p:cNvPicPr/>
          <p:nvPr/>
        </p:nvPicPr>
        <p:blipFill>
          <a:blip r:embed="rId5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0"/>
          <p:cNvPicPr/>
          <p:nvPr/>
        </p:nvPicPr>
        <p:blipFill>
          <a:blip r:embed="rId6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2"/>
          <p:cNvPicPr/>
          <p:nvPr/>
        </p:nvPicPr>
        <p:blipFill>
          <a:blip r:embed="rId7"/>
          <a:stretch/>
        </p:blipFill>
        <p:spPr>
          <a:xfrm>
            <a:off x="4753800" y="69120"/>
            <a:ext cx="4474080" cy="66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2"/>
          <p:cNvPicPr/>
          <p:nvPr/>
        </p:nvPicPr>
        <p:blipFill>
          <a:blip r:embed="rId3"/>
          <a:stretch/>
        </p:blipFill>
        <p:spPr>
          <a:xfrm>
            <a:off x="4942440" y="0"/>
            <a:ext cx="4281480" cy="55843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6120" y="0"/>
            <a:ext cx="49255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Воевать пришлось сравнительно недолго. Боевое крещение он получил в 1944 году на Сандомирском плацдарме.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В конце войны наши войска непрерывно наступали, поэтому саперам приходилось обезвреживать мины, проделывать проходы для атакующей пехоты и танков, давать возможность передовым группам, разведчикам преодолевать минные и проволочные заграждения.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После месячного пребывания на фронте Бориса Рунова тяжело ранило. Выпущенный из немецкого танка снаряд разорвался поблизости, осколок разбил бедренную кость правой ноги. Около трех месяцев он лечился в госпитале в Киеве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4973400" y="5562360"/>
            <a:ext cx="42181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Карта-схема Львовско-Сандомирской наступательной операции 13 июля — 29 августа 1944 года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2"/>
          <p:cNvPicPr/>
          <p:nvPr/>
        </p:nvPicPr>
        <p:blipFill>
          <a:blip r:embed="rId3"/>
          <a:stretch/>
        </p:blipFill>
        <p:spPr>
          <a:xfrm>
            <a:off x="4716000" y="-116640"/>
            <a:ext cx="4505760" cy="707364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6120" y="0"/>
            <a:ext cx="47095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декабре 1944 года младший лейтенант Рунов был награжден орденом Красной Звезды. Из наградного листа: «Тов. Рунов Борис Александрович отличился при выполнении боевого задания по прокладке маршрута для пропуска танков до исходной позиции.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Командуя взводом, тов. Рунов Б. А. умело организовал личный состав взвода на выполнение поставленной задачи командованием батальона.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 поставленной задачей тов. Рунов справился отлично. Командир батальона гв. капитан Гринев».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2"/>
          <p:cNvPicPr/>
          <p:nvPr/>
        </p:nvPicPr>
        <p:blipFill>
          <a:blip r:embed="rId3"/>
          <a:stretch/>
        </p:blipFill>
        <p:spPr>
          <a:xfrm>
            <a:off x="4860000" y="0"/>
            <a:ext cx="4309920" cy="6857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6120" y="0"/>
            <a:ext cx="4853520" cy="6857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Из госпиталя Рунов вернулся на фронт. Прибыл на 1-й Украинский фронт, в 3-ю инженерную бригаду на должность командира саперного взвода. Бригада обеспечивала продвижение 4-й танковой армии на запад. Наступать приходилось по заминированным дорогам.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Серьезной преградой служили реки, а в Польше и Германии их много. Работы саперам хватало. Шли с танками через Польшу, вступили на землю Германии, под огнем противника взвод Рунова строил мосты через реки Одер, Нейсе, Бобер, Шпрее, Эльбу. Реки широкие, полноводные, и форсировали их накануне или во время паводка весной 1945 года.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1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4"/>
          <p:cNvPicPr/>
          <p:nvPr/>
        </p:nvPicPr>
        <p:blipFill>
          <a:blip r:embed="rId3"/>
          <a:stretch/>
        </p:blipFill>
        <p:spPr>
          <a:xfrm>
            <a:off x="0" y="4869000"/>
            <a:ext cx="9143640" cy="1988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8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8"/>
          <p:cNvPicPr/>
          <p:nvPr/>
        </p:nvPicPr>
        <p:blipFill>
          <a:blip r:embed="rId5"/>
          <a:stretch/>
        </p:blipFill>
        <p:spPr>
          <a:xfrm>
            <a:off x="-35640" y="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6120" y="0"/>
            <a:ext cx="9137520" cy="486864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Саперной роте и взводу лейтенанта Рунова порой приходилось с риском для жизни отстаивать построенный ими же мост. Так было при форсировании реки Нейсе весной 1945 года накануне паводка. Саперы соорудили мост быстро и без больших потерь. Длина моста – 100 метров, грузоподъемность – 60 тонн.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Построили мост надежно, а для гарантии, чтобы механики-водители первых танков не сомневались в прочности моста, саперы сами встали под мост. Первый танк прошел, за ним второй, третий, движение техники пошло, и в это время пришла беда, но не от противника. Начался ледоход! Вражеские снаряды разбили лед, и он тронулся, течение понесло льдины на сваи моста. Ударяя по сваям, ледяные глыбы стали раскачивать мост. Закачались и танки на мосту.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Надо было спасать мост. Выход был один – бросать на льдины толовые шашки и взрывать. При этом надо было точно рассчитать время взрыва.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Быстро приготовили шашки, нарезали бикфордов шнур длиной 5–6 сантиметров – столько секунд саперы оставили на горение бикфордова шнура от поджога до взрыва. Одного бойца все же потеряли: он не заметил начала горения шнура и погиб от взрыва. Но мост сохранили и обеспечили успешное выполнение боевой задачи танковой армии, дали возможность пройти на другой берег основной технике и войскам.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-15840" y="5492880"/>
            <a:ext cx="9143640" cy="136476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 конце апреля 1945 года лейтенант Рунов руководил саперным взводом на строительстве моста через Эльбу в районе немецкого города Торгау, где встретил американцев. Радость встречи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 союзниками вылилась в большой праздник. А через несколько дней Рунов прикоснулся к смерти.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4" name="Рисунок 2"/>
          <p:cNvPicPr/>
          <p:nvPr/>
        </p:nvPicPr>
        <p:blipFill>
          <a:blip r:embed="rId3"/>
          <a:stretch/>
        </p:blipFill>
        <p:spPr>
          <a:xfrm>
            <a:off x="-15840" y="69120"/>
            <a:ext cx="9159480" cy="542376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-15840" y="6605640"/>
            <a:ext cx="9185760" cy="252000"/>
          </a:xfrm>
          <a:custGeom>
            <a:avLst/>
            <a:gdLst/>
            <a:ahLst/>
            <a:cxnLst/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3"/>
          <p:cNvSpPr/>
          <p:nvPr/>
        </p:nvSpPr>
        <p:spPr>
          <a:xfrm flipV="1">
            <a:off x="-35280" y="-720"/>
            <a:ext cx="9215640" cy="1197000"/>
          </a:xfrm>
          <a:custGeom>
            <a:avLst/>
            <a:gdLst/>
            <a:ahLst/>
            <a:cxnLst/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" name="Рисунок 5"/>
          <p:cNvPicPr/>
          <p:nvPr/>
        </p:nvPicPr>
        <p:blipFill>
          <a:blip r:embed="rId4"/>
          <a:stretch/>
        </p:blipFill>
        <p:spPr>
          <a:xfrm>
            <a:off x="1823400" y="69120"/>
            <a:ext cx="1655640" cy="27036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8"/>
          <p:cNvPicPr/>
          <p:nvPr/>
        </p:nvPicPr>
        <p:blipFill>
          <a:blip r:embed="rId5"/>
          <a:stretch/>
        </p:blipFill>
        <p:spPr>
          <a:xfrm>
            <a:off x="37800" y="-23760"/>
            <a:ext cx="1811520" cy="103464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1"/>
          <p:cNvPicPr/>
          <p:nvPr/>
        </p:nvPicPr>
        <p:blipFill>
          <a:blip r:embed="rId6"/>
          <a:stretch/>
        </p:blipFill>
        <p:spPr>
          <a:xfrm rot="15003000">
            <a:off x="7968600" y="56160"/>
            <a:ext cx="1416600" cy="74376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0"/>
          <p:cNvPicPr/>
          <p:nvPr/>
        </p:nvPicPr>
        <p:blipFill>
          <a:blip r:embed="rId7"/>
          <a:stretch/>
        </p:blipFill>
        <p:spPr>
          <a:xfrm rot="9358800" flipH="1">
            <a:off x="-86400" y="6294240"/>
            <a:ext cx="1403640" cy="73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2081</Words>
  <Application>Microsoft Office PowerPoint</Application>
  <PresentationFormat>Экран (4:3)</PresentationFormat>
  <Paragraphs>85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muzeum</dc:creator>
  <dc:description/>
  <cp:lastModifiedBy>Asus</cp:lastModifiedBy>
  <cp:revision>51</cp:revision>
  <dcterms:created xsi:type="dcterms:W3CDTF">2020-02-17T09:34:06Z</dcterms:created>
  <dcterms:modified xsi:type="dcterms:W3CDTF">2020-05-07T17:33:03Z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ppVersion" pid="2">
    <vt:lpwstr>16.0000</vt:lpwstr>
  </property>
  <property fmtid="{D5CDD505-2E9C-101B-9397-08002B2CF9AE}" name="Company" pid="3">
    <vt:lpwstr>Microsoft</vt:lpwstr>
  </property>
  <property fmtid="{D5CDD505-2E9C-101B-9397-08002B2CF9AE}" name="HiddenSlides" pid="4">
    <vt:i4>0</vt:i4>
  </property>
  <property fmtid="{D5CDD505-2E9C-101B-9397-08002B2CF9AE}" name="HyperlinksChanged" pid="5">
    <vt:bool>false</vt:bool>
  </property>
  <property fmtid="{D5CDD505-2E9C-101B-9397-08002B2CF9AE}" name="LinksUpToDate" pid="6">
    <vt:bool>false</vt:bool>
  </property>
  <property fmtid="{D5CDD505-2E9C-101B-9397-08002B2CF9AE}" name="MMClips" pid="7">
    <vt:i4>1</vt:i4>
  </property>
  <property fmtid="{D5CDD505-2E9C-101B-9397-08002B2CF9AE}" name="NXPowerLiteLastOptimized" pid="8">
    <vt:lpwstr>2065729</vt:lpwstr>
  </property>
  <property fmtid="{D5CDD505-2E9C-101B-9397-08002B2CF9AE}" name="NXPowerLiteSettings" pid="9">
    <vt:lpwstr>C7000400038000</vt:lpwstr>
  </property>
  <property fmtid="{D5CDD505-2E9C-101B-9397-08002B2CF9AE}" name="NXPowerLiteVersion" pid="10">
    <vt:lpwstr>S9.0.1</vt:lpwstr>
  </property>
  <property fmtid="{D5CDD505-2E9C-101B-9397-08002B2CF9AE}" name="Notes" pid="11">
    <vt:i4>24</vt:i4>
  </property>
  <property fmtid="{D5CDD505-2E9C-101B-9397-08002B2CF9AE}" name="PresentationFormat" pid="12">
    <vt:lpwstr>Экран (4:3)</vt:lpwstr>
  </property>
  <property fmtid="{D5CDD505-2E9C-101B-9397-08002B2CF9AE}" name="ScaleCrop" pid="13">
    <vt:bool>false</vt:bool>
  </property>
  <property fmtid="{D5CDD505-2E9C-101B-9397-08002B2CF9AE}" name="ShareDoc" pid="14">
    <vt:bool>false</vt:bool>
  </property>
  <property fmtid="{D5CDD505-2E9C-101B-9397-08002B2CF9AE}" name="Slides" pid="15">
    <vt:i4>24</vt:i4>
  </property>
</Properties>
</file>